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1" r:id="rId8"/>
    <p:sldId id="259" r:id="rId9"/>
    <p:sldId id="263" r:id="rId10"/>
    <p:sldId id="262" r:id="rId11"/>
    <p:sldId id="260" r:id="rId12"/>
    <p:sldId id="264" r:id="rId13"/>
    <p:sldId id="266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CF5A0B-3E64-4388-9AA4-3D54F9EF10E6}" v="149" dt="2023-07-16T16:18:05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8B04-C079-DB15-432F-167120F93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5DAA1-D249-541B-4B7C-6AB0E8A61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10587-711C-D00C-49F0-FEECDCA01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7EF6F-938F-4857-A386-F7320DE61DEE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7E963-754D-D608-16CB-F6FCC875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0769D-EEF3-D9C8-7860-2B4DCD3D2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3C92-EC83-46A7-B493-D7BDC502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70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E0EC9-8C9C-D39F-69A3-6F8DA2154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6673F6-4102-76D6-989B-1BA27F9A0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8BED0-9F06-5BBA-1351-946D91167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7EF6F-938F-4857-A386-F7320DE61DEE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8E1C3-8129-BD80-CA2A-883ED801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EC579-F51A-5862-EE10-D1A01A0A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3C92-EC83-46A7-B493-D7BDC502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5E0A2A-2B10-59B7-7D27-9B66C710DB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82E301-FCF5-7043-330F-771F54B87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4A398-43AF-B07D-7F27-B794432D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7EF6F-938F-4857-A386-F7320DE61DEE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55AA1-1EDD-A3EC-B54B-6A3A70A3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D2B29-E5E7-C642-47ED-10FA0853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3C92-EC83-46A7-B493-D7BDC502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9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350E1-9077-70D0-EF03-C6C09176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7B0B8-4BBE-0704-237F-72965E330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4D874-4B1B-2A2B-F52B-0129C3697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7EF6F-938F-4857-A386-F7320DE61DEE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53A19-8BA7-E04B-0FD5-B2A0BAB5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E88C3-2B25-E03E-5E84-0BA58467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3C92-EC83-46A7-B493-D7BDC502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0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0DE97-BB1B-6606-78EB-56B021B65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4B27B-7362-69D7-9D29-BB6EC637B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B3D49-4C58-1381-4F1F-6B06C28BE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7EF6F-938F-4857-A386-F7320DE61DEE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50F01-9C5C-1961-1895-6ECD4F39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12A00-DEE8-7AB2-5CE1-4511DC22D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3C92-EC83-46A7-B493-D7BDC502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0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479D-AC80-CF0C-DB33-8D98E49F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A6B42-A042-7E64-557F-AF7F036436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11E9F-1266-5ADD-6572-E8067E260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C7C57C-787F-D3F4-5057-5582EAB23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7EF6F-938F-4857-A386-F7320DE61DEE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F0C06-0077-F4B3-926D-8B8CC737F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BDA3E-CC48-99C1-CBF9-BC7C3DB09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3C92-EC83-46A7-B493-D7BDC502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50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D4BE-B1B4-62D1-26ED-A81CE704C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17426-CB85-A26D-A3CD-9299339C2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DD3D0-AE2D-0397-017B-1D7B0562D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0E3A1E-2A7D-F1A9-D675-B379576F7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2FBC1-90EC-7ACA-539A-5FD50CEF8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8A0CC5-8E07-930F-BE1D-3BD20F420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7EF6F-938F-4857-A386-F7320DE61DEE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44F39-7842-C18D-910E-94013A5C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368F2-E799-C246-7F78-67734245D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3C92-EC83-46A7-B493-D7BDC502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5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06B4-FB2F-F50A-12D1-F8457EE36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1CADB2-69B8-4FC0-AE0B-BA88C07E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7EF6F-938F-4857-A386-F7320DE61DEE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C17A7-3DBC-205D-8DAC-D692E8A60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70514B-D685-835D-5480-004ABB35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3C92-EC83-46A7-B493-D7BDC502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9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3A265E-17C2-9B38-58D9-D6A5375B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7EF6F-938F-4857-A386-F7320DE61DEE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878F0-C1C3-CC8F-44FA-F49C405DF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B72E6-1129-A092-5BE4-21DE8564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3C92-EC83-46A7-B493-D7BDC502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2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2B74C-BE98-A9CE-58C0-483757925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55DAB-7DA9-89E3-07BD-343BF745F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3F68F-1D3F-B106-BF74-A82C49079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9474-74D4-191C-A503-6C6F7DA5D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7EF6F-938F-4857-A386-F7320DE61DEE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33C1A-7397-2091-E524-C9AA8B2BD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A38D8-3400-DCFE-896B-5C3DDB13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3C92-EC83-46A7-B493-D7BDC502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25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6FB8-B2C4-D7F2-75FA-B36A7B6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93C41-73C7-F515-42C2-EB0EB342B4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B45FD-3679-7720-1AB4-1C0D0F88D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758D9-C089-E7CB-4509-BDE08ADAD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7EF6F-938F-4857-A386-F7320DE61DEE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0B929-4286-8C1C-6EE6-2D8E91CC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E6B8B-8AAF-A023-A0DC-AE34864F3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3C92-EC83-46A7-B493-D7BDC502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04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C0C160-2507-3EEC-DF93-BD8021DB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14FE8-850B-62A9-C39C-5E7650235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9C187-3B82-0C7D-BEC8-7C028E6DC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7EF6F-938F-4857-A386-F7320DE61DEE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0CB66-C878-FABC-AE85-A0C56E129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0197B-6974-C4A8-839A-37FB44AA5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23C92-EC83-46A7-B493-D7BDC502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34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keyboard&#10;&#10;Description automatically generated">
            <a:extLst>
              <a:ext uri="{FF2B5EF4-FFF2-40B4-BE49-F238E27FC236}">
                <a16:creationId xmlns:a16="http://schemas.microsoft.com/office/drawing/2014/main" id="{316D05CF-8060-B82A-FED2-C4733B1F4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C491F-24EC-81BC-5369-4DD49BE25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49"/>
            <a:ext cx="10058400" cy="42941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Introduction to Computer Science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Introduction à </a:t>
            </a:r>
            <a:r>
              <a:rPr lang="en-US" sz="5200" dirty="0" err="1">
                <a:solidFill>
                  <a:srgbClr val="FFFFFF"/>
                </a:solidFill>
              </a:rPr>
              <a:t>l'informatique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ar-AE" sz="5200" dirty="0">
                <a:solidFill>
                  <a:srgbClr val="FFFFFF"/>
                </a:solidFill>
              </a:rPr>
              <a:t>مقدمة في علوم الكمبيوتر</a:t>
            </a: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143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93EE-2B9B-02B9-C48E-CAB99035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Repeat/For loops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82C2BAA-D574-262D-2027-A435FAA83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82" y="1690688"/>
            <a:ext cx="5700887" cy="3985790"/>
          </a:xfrm>
        </p:spPr>
      </p:pic>
      <p:pic>
        <p:nvPicPr>
          <p:cNvPr id="7" name="Picture 6" descr="A close-up of a staircase&#10;&#10;Description automatically generated">
            <a:extLst>
              <a:ext uri="{FF2B5EF4-FFF2-40B4-BE49-F238E27FC236}">
                <a16:creationId xmlns:a16="http://schemas.microsoft.com/office/drawing/2014/main" id="{93FDB608-CA44-A0E2-258C-ADE8550EB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754886" cy="39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4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typing on a computer&#10;&#10;Description automatically generated">
            <a:extLst>
              <a:ext uri="{FF2B5EF4-FFF2-40B4-BE49-F238E27FC236}">
                <a16:creationId xmlns:a16="http://schemas.microsoft.com/office/drawing/2014/main" id="{F328E9A4-2FB3-C7BF-7514-817C3CAD3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3" b="255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995805-ACFF-7CA2-A73D-828868126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Your Turn to Try!</a:t>
            </a:r>
          </a:p>
        </p:txBody>
      </p:sp>
    </p:spTree>
    <p:extLst>
      <p:ext uri="{BB962C8B-B14F-4D97-AF65-F5344CB8AC3E}">
        <p14:creationId xmlns:p14="http://schemas.microsoft.com/office/powerpoint/2010/main" val="842743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computer code">
            <a:extLst>
              <a:ext uri="{FF2B5EF4-FFF2-40B4-BE49-F238E27FC236}">
                <a16:creationId xmlns:a16="http://schemas.microsoft.com/office/drawing/2014/main" id="{709B6E1F-9572-8891-35B3-12D7DA10B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5" b="381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51B919-17E3-2620-4A82-2820AC2E8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4458"/>
            <a:ext cx="12191980" cy="2838617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What do you understand by  programming?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 err="1">
                <a:solidFill>
                  <a:srgbClr val="FFFFFF"/>
                </a:solidFill>
              </a:rPr>
              <a:t>Qu'est-ce</a:t>
            </a:r>
            <a:r>
              <a:rPr lang="en-US" sz="4800" dirty="0">
                <a:solidFill>
                  <a:srgbClr val="FFFFFF"/>
                </a:solidFill>
              </a:rPr>
              <a:t> que la </a:t>
            </a:r>
            <a:r>
              <a:rPr lang="en-US" sz="4800" dirty="0" err="1">
                <a:solidFill>
                  <a:srgbClr val="FFFFFF"/>
                </a:solidFill>
              </a:rPr>
              <a:t>programmation</a:t>
            </a:r>
            <a:r>
              <a:rPr lang="en-US" sz="4800" dirty="0">
                <a:solidFill>
                  <a:srgbClr val="FFFFFF"/>
                </a:solidFill>
              </a:rPr>
              <a:t> ?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ar-AE" sz="4800" dirty="0">
                <a:solidFill>
                  <a:srgbClr val="FFFFFF"/>
                </a:solidFill>
              </a:rPr>
              <a:t>ما هي البرمجة؟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50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88E4-EE13-9183-B015-F721FB8C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8021F-AB1D-F075-2266-E2B2ECE8D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Programming is the process of writing programs. Programs are a set of instructions given to a computer in order to make it do a specific task.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fr-FR" dirty="0"/>
              <a:t>La programmation est le processus d'écriture de programmes. Les programmes sont un ensemble d'instructions données à un ordinateur afin de lui faire effectuer une tâche spécifique.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ar-AE" dirty="0"/>
              <a:t>البرمجة هي عملية كتابة البرامج. البرامج عبارة عن مجموعة من التعليمات المعطاة لجهاز الكمبيوتر لجعله يقوم بمهمة محددة.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2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76961132-4D77-8CF2-175F-12D191D263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51B919-17E3-2620-4A82-2820AC2E8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656372"/>
          </a:xfrm>
        </p:spPr>
        <p:txBody>
          <a:bodyPr>
            <a:normAutofit/>
          </a:bodyPr>
          <a:lstStyle/>
          <a:p>
            <a:r>
              <a:rPr lang="en-US" sz="5100" dirty="0">
                <a:solidFill>
                  <a:srgbClr val="FFFFFF"/>
                </a:solidFill>
              </a:rPr>
              <a:t>Examples of programs?</a:t>
            </a:r>
            <a:br>
              <a:rPr lang="en-US" sz="5100" dirty="0">
                <a:solidFill>
                  <a:srgbClr val="FFFFFF"/>
                </a:solidFill>
              </a:rPr>
            </a:br>
            <a:r>
              <a:rPr lang="en-US" sz="5100" dirty="0">
                <a:solidFill>
                  <a:srgbClr val="FFFFFF"/>
                </a:solidFill>
              </a:rPr>
              <a:t>Des </a:t>
            </a:r>
            <a:r>
              <a:rPr lang="en-US" sz="5100" dirty="0" err="1">
                <a:solidFill>
                  <a:srgbClr val="FFFFFF"/>
                </a:solidFill>
              </a:rPr>
              <a:t>exemples</a:t>
            </a:r>
            <a:r>
              <a:rPr lang="en-US" sz="5100" dirty="0">
                <a:solidFill>
                  <a:srgbClr val="FFFFFF"/>
                </a:solidFill>
              </a:rPr>
              <a:t> de </a:t>
            </a:r>
            <a:r>
              <a:rPr lang="en-US" sz="5100" dirty="0" err="1">
                <a:solidFill>
                  <a:srgbClr val="FFFFFF"/>
                </a:solidFill>
              </a:rPr>
              <a:t>programmes</a:t>
            </a:r>
            <a:r>
              <a:rPr lang="en-US" sz="5100" dirty="0">
                <a:solidFill>
                  <a:srgbClr val="FFFFFF"/>
                </a:solidFill>
              </a:rPr>
              <a:t> ?</a:t>
            </a:r>
            <a:br>
              <a:rPr lang="en-US" sz="5100" dirty="0">
                <a:solidFill>
                  <a:srgbClr val="FFFFFF"/>
                </a:solidFill>
              </a:rPr>
            </a:br>
            <a:r>
              <a:rPr lang="ar-AE" sz="5100" dirty="0">
                <a:solidFill>
                  <a:srgbClr val="FFFFFF"/>
                </a:solidFill>
              </a:rPr>
              <a:t>أمثلة على البرامج؟</a:t>
            </a:r>
            <a:endParaRPr lang="en-US" sz="5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752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0C0F-868E-1F24-7046-4049C8815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365125"/>
            <a:ext cx="10866120" cy="1325563"/>
          </a:xfrm>
        </p:spPr>
        <p:txBody>
          <a:bodyPr/>
          <a:lstStyle/>
          <a:p>
            <a:r>
              <a:rPr lang="en-US" dirty="0"/>
              <a:t>Example of Programs</a:t>
            </a:r>
          </a:p>
        </p:txBody>
      </p:sp>
      <p:pic>
        <p:nvPicPr>
          <p:cNvPr id="5" name="Content Placeholder 4" descr="A video game screen with a block and a box&#10;&#10;Description automatically generated">
            <a:extLst>
              <a:ext uri="{FF2B5EF4-FFF2-40B4-BE49-F238E27FC236}">
                <a16:creationId xmlns:a16="http://schemas.microsoft.com/office/drawing/2014/main" id="{9E6DD09B-4030-B07C-7FE3-5ED677EA9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2186306"/>
            <a:ext cx="3246120" cy="3246120"/>
          </a:xfrm>
        </p:spPr>
      </p:pic>
      <p:pic>
        <p:nvPicPr>
          <p:cNvPr id="9" name="Picture 8" descr="A white logo on a blue background&#10;&#10;Description automatically generated">
            <a:extLst>
              <a:ext uri="{FF2B5EF4-FFF2-40B4-BE49-F238E27FC236}">
                <a16:creationId xmlns:a16="http://schemas.microsoft.com/office/drawing/2014/main" id="{666C6A8C-3732-A231-935B-39FDB7455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0" y="2186306"/>
            <a:ext cx="3246120" cy="3246120"/>
          </a:xfrm>
          <a:prstGeom prst="rect">
            <a:avLst/>
          </a:prstGeom>
        </p:spPr>
      </p:pic>
      <p:pic>
        <p:nvPicPr>
          <p:cNvPr id="11" name="Picture 10" descr="A screenshot of a game&#10;&#10;Description automatically generated">
            <a:extLst>
              <a:ext uri="{FF2B5EF4-FFF2-40B4-BE49-F238E27FC236}">
                <a16:creationId xmlns:a16="http://schemas.microsoft.com/office/drawing/2014/main" id="{0ABA7F49-A30D-EB70-32F8-48584EA5C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20" y="2186306"/>
            <a:ext cx="324612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5E418-D111-D9C0-DBF1-E60F3D35F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computers store data?</a:t>
            </a:r>
          </a:p>
        </p:txBody>
      </p:sp>
      <p:pic>
        <p:nvPicPr>
          <p:cNvPr id="5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09B1776D-174F-4BA8-8086-AAECA2EA3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" y="1558608"/>
            <a:ext cx="10634663" cy="4849754"/>
          </a:xfrm>
        </p:spPr>
      </p:pic>
    </p:spTree>
    <p:extLst>
      <p:ext uri="{BB962C8B-B14F-4D97-AF65-F5344CB8AC3E}">
        <p14:creationId xmlns:p14="http://schemas.microsoft.com/office/powerpoint/2010/main" val="288253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2CE3-A850-ED11-C04D-F19BA6C0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computers understand programs?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F0FE641-DD9C-D362-7850-2FAB0CDFB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03" y="1690688"/>
            <a:ext cx="652700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D5355-0DA2-879A-EF42-DEEFBE3F886C}"/>
              </a:ext>
            </a:extLst>
          </p:cNvPr>
          <p:cNvSpPr txBox="1"/>
          <p:nvPr/>
        </p:nvSpPr>
        <p:spPr>
          <a:xfrm>
            <a:off x="7613451" y="2700504"/>
            <a:ext cx="32679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Humans write in an easy-to-understand programming languages which computers don’t understand. So, programs are translated into 0s and 1s called machine code.</a:t>
            </a:r>
          </a:p>
        </p:txBody>
      </p:sp>
    </p:spTree>
    <p:extLst>
      <p:ext uri="{BB962C8B-B14F-4D97-AF65-F5344CB8AC3E}">
        <p14:creationId xmlns:p14="http://schemas.microsoft.com/office/powerpoint/2010/main" val="33744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89EE-8AEE-7073-8EF8-8C57B39F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commands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65ED5FE-4E88-0502-E14B-1DCED4A3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3" y="1610880"/>
            <a:ext cx="5257137" cy="4530343"/>
          </a:xfrm>
        </p:spPr>
      </p:pic>
      <p:pic>
        <p:nvPicPr>
          <p:cNvPr id="8" name="Picture 7" descr="A black umbrella with a handle&#10;&#10;Description automatically generated">
            <a:extLst>
              <a:ext uri="{FF2B5EF4-FFF2-40B4-BE49-F238E27FC236}">
                <a16:creationId xmlns:a16="http://schemas.microsoft.com/office/drawing/2014/main" id="{E99BA8B3-DD07-FE6B-ABC8-E7B044184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94" y="2737609"/>
            <a:ext cx="3856286" cy="3856286"/>
          </a:xfrm>
          <a:prstGeom prst="rect">
            <a:avLst/>
          </a:prstGeom>
        </p:spPr>
      </p:pic>
      <p:pic>
        <p:nvPicPr>
          <p:cNvPr id="10" name="Picture 9" descr="Water splashing water in the ground&#10;&#10;Description automatically generated">
            <a:extLst>
              <a:ext uri="{FF2B5EF4-FFF2-40B4-BE49-F238E27FC236}">
                <a16:creationId xmlns:a16="http://schemas.microsoft.com/office/drawing/2014/main" id="{E27A7E49-071C-4970-E67A-BB01ADCCE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40" y="251654"/>
            <a:ext cx="3851001" cy="2562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A4FBC5-A4AE-942C-DCD3-D18B485AEBA6}"/>
              </a:ext>
            </a:extLst>
          </p:cNvPr>
          <p:cNvSpPr txBox="1"/>
          <p:nvPr/>
        </p:nvSpPr>
        <p:spPr>
          <a:xfrm>
            <a:off x="2448560" y="2245360"/>
            <a:ext cx="82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raining</a:t>
            </a:r>
          </a:p>
        </p:txBody>
      </p:sp>
    </p:spTree>
    <p:extLst>
      <p:ext uri="{BB962C8B-B14F-4D97-AF65-F5344CB8AC3E}">
        <p14:creationId xmlns:p14="http://schemas.microsoft.com/office/powerpoint/2010/main" val="29715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orange rectangular object with white text&#10;&#10;Description automatically generated">
            <a:extLst>
              <a:ext uri="{FF2B5EF4-FFF2-40B4-BE49-F238E27FC236}">
                <a16:creationId xmlns:a16="http://schemas.microsoft.com/office/drawing/2014/main" id="{23233E9C-25B4-E265-04D0-F9DC044D7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88" y="776288"/>
            <a:ext cx="6780213" cy="1774825"/>
          </a:xfrm>
        </p:spPr>
      </p:pic>
      <p:pic>
        <p:nvPicPr>
          <p:cNvPr id="12" name="Picture 11" descr="A blue boxes with words&#10;&#10;Description automatically generated">
            <a:extLst>
              <a:ext uri="{FF2B5EF4-FFF2-40B4-BE49-F238E27FC236}">
                <a16:creationId xmlns:a16="http://schemas.microsoft.com/office/drawing/2014/main" id="{16377F78-6012-BC87-B4C7-CF68682B1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88" y="2616200"/>
            <a:ext cx="6780213" cy="3460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3F89EE-8AEE-7073-8EF8-8C57B39FD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20232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E91A539A8AAC488DD614AD9D2A8F62" ma:contentTypeVersion="14" ma:contentTypeDescription="Create a new document." ma:contentTypeScope="" ma:versionID="3879f1df95279e587636d2bc35850128">
  <xsd:schema xmlns:xsd="http://www.w3.org/2001/XMLSchema" xmlns:xs="http://www.w3.org/2001/XMLSchema" xmlns:p="http://schemas.microsoft.com/office/2006/metadata/properties" xmlns:ns3="6c7c9b9e-b258-42f0-b727-0a04af7a06cc" xmlns:ns4="f5b5ebe7-f23f-4e06-9b9e-1c24b06289f1" targetNamespace="http://schemas.microsoft.com/office/2006/metadata/properties" ma:root="true" ma:fieldsID="d806a76476c2f43a5edeb964b95f369c" ns3:_="" ns4:_="">
    <xsd:import namespace="6c7c9b9e-b258-42f0-b727-0a04af7a06cc"/>
    <xsd:import namespace="f5b5ebe7-f23f-4e06-9b9e-1c24b06289f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7c9b9e-b258-42f0-b727-0a04af7a06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b5ebe7-f23f-4e06-9b9e-1c24b06289f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4CC898-32C6-4986-9127-EE8C9A2984F8}">
  <ds:schemaRefs>
    <ds:schemaRef ds:uri="f5b5ebe7-f23f-4e06-9b9e-1c24b06289f1"/>
    <ds:schemaRef ds:uri="http://purl.org/dc/dcmitype/"/>
    <ds:schemaRef ds:uri="6c7c9b9e-b258-42f0-b727-0a04af7a06c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DAF7BFB-9821-4D4A-BB07-AB8E270370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81045A-4040-4DA7-B323-648B5F6755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7c9b9e-b258-42f0-b727-0a04af7a06cc"/>
    <ds:schemaRef ds:uri="f5b5ebe7-f23f-4e06-9b9e-1c24b06289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177</Words>
  <Application>Microsoft Office PowerPoint</Application>
  <PresentationFormat>Widescreen</PresentationFormat>
  <Paragraphs>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Introduction to Computer Science Introduction à l'informatique مقدمة في علوم الكمبيوتر</vt:lpstr>
      <vt:lpstr>What do you understand by  programming? Qu'est-ce que la programmation ? ما هي البرمجة؟</vt:lpstr>
      <vt:lpstr>Definition of programming</vt:lpstr>
      <vt:lpstr>Examples of programs? Des exemples de programmes ? أمثلة على البرامج؟</vt:lpstr>
      <vt:lpstr>Example of Programs</vt:lpstr>
      <vt:lpstr>How computers store data?</vt:lpstr>
      <vt:lpstr>How computers understand programs?</vt:lpstr>
      <vt:lpstr>Example of commands</vt:lpstr>
      <vt:lpstr>Variables</vt:lpstr>
      <vt:lpstr>Repeat/For loops</vt:lpstr>
      <vt:lpstr>Your Turn to Try!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 Introduction à l'informatique مقدمة في علوم الكمبيوتر</dc:title>
  <dc:creator>Lahcen Laayouni</dc:creator>
  <cp:lastModifiedBy>Lahcen Laayouni</cp:lastModifiedBy>
  <cp:revision>2</cp:revision>
  <dcterms:created xsi:type="dcterms:W3CDTF">2023-07-16T13:46:31Z</dcterms:created>
  <dcterms:modified xsi:type="dcterms:W3CDTF">2023-07-16T16:29:38Z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0x010100EFE91A539A8AAC488DD614AD9D2A8F62</vt:lpwstr>
  </property>
</Properties>
</file>